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421" r:id="rId3"/>
    <p:sldId id="422" r:id="rId5"/>
    <p:sldId id="423" r:id="rId6"/>
    <p:sldId id="438" r:id="rId7"/>
    <p:sldId id="563" r:id="rId8"/>
    <p:sldId id="481" r:id="rId9"/>
    <p:sldId id="583" r:id="rId10"/>
    <p:sldId id="585" r:id="rId11"/>
    <p:sldId id="584" r:id="rId12"/>
    <p:sldId id="586" r:id="rId13"/>
    <p:sldId id="426" r:id="rId14"/>
    <p:sldId id="509" r:id="rId15"/>
    <p:sldId id="432" r:id="rId16"/>
    <p:sldId id="475" r:id="rId17"/>
    <p:sldId id="443" r:id="rId18"/>
    <p:sldId id="449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67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4.xml"/><Relationship Id="rId1" Type="http://schemas.openxmlformats.org/officeDocument/2006/relationships/tags" Target="../tags/tag21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1.xml"/><Relationship Id="rId11" Type="http://schemas.openxmlformats.org/officeDocument/2006/relationships/image" Target="../media/image19.png"/><Relationship Id="rId10" Type="http://schemas.openxmlformats.org/officeDocument/2006/relationships/tags" Target="../tags/tag220.xml"/><Relationship Id="rId1" Type="http://schemas.openxmlformats.org/officeDocument/2006/relationships/tags" Target="../tags/tag21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8.xml"/><Relationship Id="rId11" Type="http://schemas.openxmlformats.org/officeDocument/2006/relationships/image" Target="../media/image20.png"/><Relationship Id="rId10" Type="http://schemas.openxmlformats.org/officeDocument/2006/relationships/tags" Target="../tags/tag227.xml"/><Relationship Id="rId1" Type="http://schemas.openxmlformats.org/officeDocument/2006/relationships/tags" Target="../tags/tag22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34.xml"/><Relationship Id="rId11" Type="http://schemas.openxmlformats.org/officeDocument/2006/relationships/image" Target="../media/image22.png"/><Relationship Id="rId10" Type="http://schemas.openxmlformats.org/officeDocument/2006/relationships/tags" Target="../tags/tag233.xml"/><Relationship Id="rId1" Type="http://schemas.openxmlformats.org/officeDocument/2006/relationships/tags" Target="../tags/tag22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6.xml"/><Relationship Id="rId30" Type="http://schemas.openxmlformats.org/officeDocument/2006/relationships/notesSlide" Target="../notesSlides/notesSlide14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image" Target="../media/image2.png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" Type="http://schemas.openxmlformats.org/officeDocument/2006/relationships/image" Target="../media/image24.jpeg"/><Relationship Id="rId13" Type="http://schemas.openxmlformats.org/officeDocument/2006/relationships/tags" Target="../tags/tag242.xml"/><Relationship Id="rId12" Type="http://schemas.openxmlformats.org/officeDocument/2006/relationships/image" Target="../media/image23.jpeg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tags" Target="../tags/tag23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62.xml"/><Relationship Id="rId11" Type="http://schemas.openxmlformats.org/officeDocument/2006/relationships/image" Target="../media/image26.jpeg"/><Relationship Id="rId10" Type="http://schemas.openxmlformats.org/officeDocument/2006/relationships/tags" Target="../tags/tag261.xml"/><Relationship Id="rId1" Type="http://schemas.openxmlformats.org/officeDocument/2006/relationships/tags" Target="../tags/tag25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jpeg"/><Relationship Id="rId7" Type="http://schemas.openxmlformats.org/officeDocument/2006/relationships/tags" Target="../tags/tag265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64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66.xml"/><Relationship Id="rId1" Type="http://schemas.openxmlformats.org/officeDocument/2006/relationships/tags" Target="../tags/tag2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6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1.xml"/><Relationship Id="rId10" Type="http://schemas.openxmlformats.org/officeDocument/2006/relationships/image" Target="../media/image9.png"/><Relationship Id="rId1" Type="http://schemas.openxmlformats.org/officeDocument/2006/relationships/tags" Target="../tags/tag16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7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73.xml"/><Relationship Id="rId2" Type="http://schemas.openxmlformats.org/officeDocument/2006/relationships/image" Target="../media/image10.pn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tags" Target="../tags/tag17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87.xml"/><Relationship Id="rId14" Type="http://schemas.openxmlformats.org/officeDocument/2006/relationships/image" Target="../media/image13.png"/><Relationship Id="rId13" Type="http://schemas.openxmlformats.org/officeDocument/2006/relationships/tags" Target="../tags/tag186.xml"/><Relationship Id="rId12" Type="http://schemas.openxmlformats.org/officeDocument/2006/relationships/image" Target="../media/image12.png"/><Relationship Id="rId11" Type="http://schemas.openxmlformats.org/officeDocument/2006/relationships/tags" Target="../tags/tag185.xml"/><Relationship Id="rId10" Type="http://schemas.openxmlformats.org/officeDocument/2006/relationships/image" Target="../media/image11.png"/><Relationship Id="rId1" Type="http://schemas.openxmlformats.org/officeDocument/2006/relationships/tags" Target="../tags/tag18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9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93.xml"/><Relationship Id="rId10" Type="http://schemas.openxmlformats.org/officeDocument/2006/relationships/image" Target="../media/image14.jpeg"/><Relationship Id="rId1" Type="http://schemas.openxmlformats.org/officeDocument/2006/relationships/tags" Target="../tags/tag18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8.xml"/><Relationship Id="rId1" Type="http://schemas.openxmlformats.org/officeDocument/2006/relationships/tags" Target="../tags/tag19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04.xml"/><Relationship Id="rId10" Type="http://schemas.openxmlformats.org/officeDocument/2006/relationships/image" Target="../media/image16.jpeg"/><Relationship Id="rId1" Type="http://schemas.openxmlformats.org/officeDocument/2006/relationships/tags" Target="../tags/tag19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9.xml"/><Relationship Id="rId1" Type="http://schemas.openxmlformats.org/officeDocument/2006/relationships/tags" Target="../tags/tag2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2023年12月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406525"/>
            <a:ext cx="9505950" cy="1530985"/>
          </a:xfrm>
        </p:spPr>
        <p:txBody>
          <a:bodyPr/>
          <a:p>
            <a:r>
              <a:rPr lang="zh-CN" altLang="en-US" sz="3200"/>
              <a:t>福建南普陀寺码头</a:t>
            </a:r>
            <a:endParaRPr lang="zh-CN" altLang="en-US" sz="3200"/>
          </a:p>
        </p:txBody>
      </p:sp>
      <p:sp>
        <p:nvSpPr>
          <p:cNvPr id="100" name="文本框 99"/>
          <p:cNvSpPr txBox="1"/>
          <p:nvPr/>
        </p:nvSpPr>
        <p:spPr>
          <a:xfrm>
            <a:off x="1028700" y="3576955"/>
            <a:ext cx="4206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sz="2400" b="1">
                <a:solidFill>
                  <a:schemeClr val="bg1"/>
                </a:solidFill>
                <a:ea typeface="宋体" panose="02010600030101010101" pitchFamily="2" charset="-122"/>
              </a:rPr>
              <a:t>浮箱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码头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初步建设方案</a:t>
            </a:r>
            <a:endParaRPr lang="zh-CN" altLang="en-US" sz="2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微信图片_202312021526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000" y="729000"/>
            <a:ext cx="936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7251065" y="1439545"/>
            <a:ext cx="4291330" cy="468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浮体：采用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PE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材质浮箱（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1200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*800*550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最大浮力：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0kg/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</a:t>
            </a:r>
            <a:r>
              <a:rPr lang="en-US" altLang="zh-CN" sz="16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结构：采用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220*100*4mm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主梁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+78*50*3mm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次梁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+76*35*3mm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龙骨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连接：纵向使用橡胶块拼接，横向使用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100*100*5mm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矩形管配合螺栓进行对接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结构承载：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3.0KN/m</a:t>
            </a:r>
            <a:r>
              <a:rPr lang="en-US" altLang="zh-CN" sz="1600" baseline="30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面层：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23mm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厚塑木地板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栏杆：采用不锈钢栏杆，高度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50845" y="540258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码头结构断面图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82442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结构断面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2585" y="4664075"/>
            <a:ext cx="56769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L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79755" y="1571625"/>
            <a:ext cx="6612255" cy="383159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4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72338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锚定形式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59690" y="5050790"/>
            <a:ext cx="11613515" cy="892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）岸边固定墩尺寸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1.5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米，基础采用钢管桩，打入深度根据现场勘测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6mm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尺寸，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18m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长的钢支撑对码头平台进行固定</a:t>
            </a:r>
            <a:endParaRPr lang="en-US" altLang="zh-CN" sz="1600"/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5123180" y="4406900"/>
            <a:ext cx="2701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码头平台锚定断面图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07605" y="3429000"/>
            <a:ext cx="7683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2788920" y="741680"/>
            <a:ext cx="1799590" cy="856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US" altLang="zh-CN"/>
              <a:t>                            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20090" y="741680"/>
            <a:ext cx="10734675" cy="339217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1830" y="553085"/>
            <a:ext cx="5928360" cy="57518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16015" y="553085"/>
            <a:ext cx="5501005" cy="566039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07085" y="2592070"/>
            <a:ext cx="30587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高耐防腐实心塑木地板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材质：木塑复合材质（</a:t>
            </a:r>
            <a:r>
              <a:rPr lang="en-US" altLang="zh-CN" sz="1400"/>
              <a:t>WPC</a:t>
            </a:r>
            <a:r>
              <a:rPr lang="zh-CN" altLang="en-US" sz="1400"/>
              <a:t>）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规格：</a:t>
            </a:r>
            <a:r>
              <a:rPr lang="en-US" altLang="zh-CN" sz="1400"/>
              <a:t>140*25mm</a:t>
            </a:r>
            <a:endParaRPr lang="en-US" altLang="zh-CN" sz="1400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598670" y="1673225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塑木地板优点：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98670" y="612775"/>
            <a:ext cx="60960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   塑木也称“木塑”是近年来建材行业内兴起的一种新型复合材料，其以聚乙烯、聚丙烯、聚氯乙烯等热塑性树脂为原料，经过挤压、模压、注塑成型等工序加工而成。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7085" y="607695"/>
            <a:ext cx="2938272" cy="1984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7085" y="3828415"/>
            <a:ext cx="2983865" cy="203581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3865753" y="4182237"/>
            <a:ext cx="228600" cy="1328928"/>
          </a:xfrm>
          <a:prstGeom prst="rect">
            <a:avLst/>
          </a:prstGeom>
          <a:solidFill>
            <a:srgbClr val="FFFFFF"/>
          </a:solidFill>
        </p:spPr>
        <p:txBody>
          <a:bodyPr vert="wordArtVertRtl" wrap="none" lIns="0" tIns="0" rIns="0" bIns="0">
            <a:noAutofit/>
          </a:bodyPr>
          <a:p>
            <a:pPr indent="0"/>
            <a:r>
              <a:rPr lang="zh-TW" sz="1900">
                <a:latin typeface="MingLiU" panose="02020509000000000000" charset="-120"/>
                <a:ea typeface="MingLiU" panose="02020509000000000000" charset="-120"/>
              </a:rPr>
              <a:t>整体效果</a:t>
            </a:r>
            <a:endParaRPr lang="zh-TW" sz="1900">
              <a:latin typeface="MingLiU" panose="02020509000000000000" charset="-120"/>
              <a:ea typeface="MingLiU" panose="02020509000000000000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05020" y="2106295"/>
            <a:ext cx="6990745" cy="3820935"/>
            <a:chOff x="9558" y="1637"/>
            <a:chExt cx="8407" cy="5718"/>
          </a:xfrm>
        </p:grpSpPr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10933" y="1637"/>
              <a:ext cx="3067" cy="4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防水防潮可塑性强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10933" y="2217"/>
              <a:ext cx="6883" cy="473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85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解决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了木质产品在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潮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湿多水环境中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腐烂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和膨胀变形的问题，用于室外耐候性良好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933" y="3157"/>
              <a:ext cx="3499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使用期限长实用性强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10934" y="3815"/>
              <a:ext cx="6965" cy="51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610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高强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度塑木，防虫蚊、密度大、耐腐蚀，浓厦的仿古气息表面光潘平整，抗压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能力强</a:t>
              </a:r>
              <a:endParaRPr lang="zh-CN" alt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10933" y="4744"/>
              <a:ext cx="3106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防滑设计表里如一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10934" y="5449"/>
              <a:ext cx="6926" cy="39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415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表面防水防滑设计，雨天不滑、不易龟裂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不易变形，真材实料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2"/>
              </p:custDataLst>
            </p:nvPr>
          </p:nvSpPr>
          <p:spPr>
            <a:xfrm>
              <a:off x="10933" y="6220"/>
              <a:ext cx="3158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物理性能好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23"/>
              </p:custDataLst>
            </p:nvPr>
          </p:nvSpPr>
          <p:spPr>
            <a:xfrm>
              <a:off x="10933" y="6600"/>
              <a:ext cx="7032" cy="731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60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强度较好、硬度较高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吸水性小、耐老化、耐腐蚀、抗静电、绝缘、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隔热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阻燃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、可抗高低温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24"/>
              </p:custDataLst>
            </p:nvPr>
          </p:nvSpPr>
          <p:spPr>
            <a:xfrm>
              <a:off x="9558" y="1637"/>
              <a:ext cx="1134" cy="1134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1</a:t>
              </a:r>
              <a:endParaRPr lang="en-US" altLang="zh-CN" sz="2800"/>
            </a:p>
          </p:txBody>
        </p:sp>
        <p:sp>
          <p:nvSpPr>
            <p:cNvPr id="31" name="圆角矩形 30"/>
            <p:cNvSpPr/>
            <p:nvPr>
              <p:custDataLst>
                <p:tags r:id="rId25"/>
              </p:custDataLst>
            </p:nvPr>
          </p:nvSpPr>
          <p:spPr>
            <a:xfrm>
              <a:off x="9558" y="3166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2</a:t>
              </a:r>
              <a:endParaRPr lang="en-US" altLang="zh-CN" sz="2800"/>
            </a:p>
          </p:txBody>
        </p:sp>
        <p:sp>
          <p:nvSpPr>
            <p:cNvPr id="32" name="圆角矩形 31"/>
            <p:cNvSpPr/>
            <p:nvPr>
              <p:custDataLst>
                <p:tags r:id="rId26"/>
              </p:custDataLst>
            </p:nvPr>
          </p:nvSpPr>
          <p:spPr>
            <a:xfrm>
              <a:off x="9558" y="4694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3</a:t>
              </a:r>
              <a:endParaRPr lang="en-US" altLang="zh-CN" sz="2800"/>
            </a:p>
          </p:txBody>
        </p:sp>
        <p:sp>
          <p:nvSpPr>
            <p:cNvPr id="33" name="圆角矩形 32"/>
            <p:cNvSpPr/>
            <p:nvPr>
              <p:custDataLst>
                <p:tags r:id="rId27"/>
              </p:custDataLst>
            </p:nvPr>
          </p:nvSpPr>
          <p:spPr>
            <a:xfrm>
              <a:off x="9558" y="6222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4</a:t>
              </a:r>
              <a:endParaRPr lang="en-US" altLang="zh-CN" sz="2800"/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310160851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41110" y="854710"/>
            <a:ext cx="5280000" cy="3960000"/>
          </a:xfrm>
          <a:prstGeom prst="rect">
            <a:avLst/>
          </a:prstGeom>
        </p:spPr>
      </p:pic>
      <p:pic>
        <p:nvPicPr>
          <p:cNvPr id="2" name="图片 1" descr="微信图片_202310160851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5975" y="854710"/>
            <a:ext cx="5280000" cy="3960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011301059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" y="1009650"/>
            <a:ext cx="5279782" cy="3960000"/>
          </a:xfrm>
          <a:prstGeom prst="rect">
            <a:avLst/>
          </a:prstGeom>
        </p:spPr>
      </p:pic>
      <p:pic>
        <p:nvPicPr>
          <p:cNvPr id="5" name="图片 4" descr="DJI_07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4540" y="1009650"/>
            <a:ext cx="5939634" cy="396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2054864" y="249761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设计背景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942337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948059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6519549" y="247094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401942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407664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2059940" y="3995420"/>
            <a:ext cx="138366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细部设计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942337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948059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6519545" y="3995420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5401942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2"/>
            </p:custDataLst>
          </p:nvPr>
        </p:nvCxnSpPr>
        <p:spPr>
          <a:xfrm>
            <a:off x="5407664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3"/>
            </p:custDataLst>
          </p:nvPr>
        </p:nvSpPr>
        <p:spPr>
          <a:xfrm>
            <a:off x="2054860" y="5519420"/>
            <a:ext cx="131381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4"/>
            </p:custDataLst>
          </p:nvPr>
        </p:nvSpPr>
        <p:spPr>
          <a:xfrm>
            <a:off x="94233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5"/>
            </p:custDataLst>
          </p:nvPr>
        </p:nvCxnSpPr>
        <p:spPr>
          <a:xfrm>
            <a:off x="948059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19"/>
            </p:custDataLst>
          </p:nvPr>
        </p:nvCxnSpPr>
        <p:spPr>
          <a:xfrm>
            <a:off x="5380994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184150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</a:t>
            </a:r>
            <a:endParaRPr lang="zh-CN" sz="18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3" name="Freeform 36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732155" y="3560445"/>
            <a:ext cx="344805" cy="39497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8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8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8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8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0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1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0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2115" y="1155700"/>
            <a:ext cx="4149090" cy="169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1600">
                <a:sym typeface="+mn-ea"/>
              </a:rPr>
              <a:t>福建南普陀寺码头：</a:t>
            </a: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本工程位于福建南普陀寺，项目所在原</a:t>
            </a:r>
            <a:r>
              <a:rPr 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地形如下图所示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。</a:t>
            </a:r>
            <a:endParaRPr lang="zh-CN" altLang="en-US" sz="16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</a:t>
            </a:r>
            <a:endParaRPr lang="zh-CN" altLang="en-US" sz="14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rcRect r="12390" b="21500"/>
          <a:stretch>
            <a:fillRect/>
          </a:stretch>
        </p:blipFill>
        <p:spPr>
          <a:xfrm>
            <a:off x="411480" y="2564765"/>
            <a:ext cx="4687570" cy="31502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5895" y="1461135"/>
            <a:ext cx="5671820" cy="4253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85010" y="5791200"/>
            <a:ext cx="132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项目原貌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043420" y="5791200"/>
            <a:ext cx="2926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拟建码头位置示意</a:t>
            </a: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410450" y="3939540"/>
            <a:ext cx="2035175" cy="139763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9950" y="577215"/>
            <a:ext cx="5775325" cy="554482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082040"/>
            <a:ext cx="4100195" cy="46939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一、主要尺寸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码头浮台顺河长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m，布置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48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1200*800*550mm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的浮箱，使用铝合金框架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）铝合金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18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m、宽2.5m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二、连接与固定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引桥与浮箱平台间通过转轴铰接，引桥与岸端进行铰接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沿着浮箱平台布置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钢支撑，每组钢支撑设置两个钢支撑和两根钢丝绳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）引桥靠近浮箱平台位置布置两个浮箱（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1200*800*1000mm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）以起到辅助支撑作用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10"/>
            </p:custDataLst>
          </p:nvPr>
        </p:nvSpPr>
        <p:spPr>
          <a:xfrm>
            <a:off x="2094865" y="3249295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引桥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4818380" y="1435735"/>
            <a:ext cx="744220" cy="3606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浮台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直接箭头连接符 14"/>
          <p:cNvCxnSpPr>
            <a:stCxn id="11" idx="3"/>
          </p:cNvCxnSpPr>
          <p:nvPr/>
        </p:nvCxnSpPr>
        <p:spPr>
          <a:xfrm flipV="1">
            <a:off x="2812415" y="2880995"/>
            <a:ext cx="1024890" cy="54864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承载及受力校核</a:t>
            </a:r>
            <a:endParaRPr 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8358505" y="62293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受力示意图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99860" y="3797300"/>
            <a:ext cx="4813935" cy="2189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803390" y="1019175"/>
            <a:ext cx="4668520" cy="27857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54100" y="687070"/>
            <a:ext cx="5445760" cy="5483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微信图片_202312021526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微信图片_202312021526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微信图片_202312021525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微信图片_202312021526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5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46"/>
  <p:tag name="KSO_WM_SLIDE_ID" val="custom20204446_5"/>
</p:tagLst>
</file>

<file path=ppt/tags/tag1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7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  <p:tag name="commondata" val="eyJoZGlkIjoiNDk3M2FhZDAzMjk0NWMyNTEzNzQ4YjBhNjc1M2QzYjM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1073</Words>
  <Application>WPS 演示</Application>
  <PresentationFormat>宽屏</PresentationFormat>
  <Paragraphs>149</Paragraphs>
  <Slides>16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汉仪旗黑-85S</vt:lpstr>
      <vt:lpstr>黑体</vt:lpstr>
      <vt:lpstr>Calibri</vt:lpstr>
      <vt:lpstr>MingLiU</vt:lpstr>
      <vt:lpstr>Arial Unicode MS</vt:lpstr>
      <vt:lpstr>2_Office 主题​​</vt:lpstr>
      <vt:lpstr>福建南普陀寺码头</vt:lpstr>
      <vt:lpstr>PowerPoint 演示文稿</vt:lpstr>
      <vt:lpstr>1.建设地点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171</cp:revision>
  <dcterms:created xsi:type="dcterms:W3CDTF">2015-05-05T08:02:00Z</dcterms:created>
  <dcterms:modified xsi:type="dcterms:W3CDTF">2023-12-02T08:42:04Z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11166C73F7DF4E60800667FF5609EAF8_13</vt:lpwstr>
  </property>
  <property fmtid="{D5CDD505-2E9C-101B-9397-08002B2CF9AE}" pid="4" name="KSOSaveFontToCloudKey">
    <vt:lpwstr>330673632_cloud</vt:lpwstr>
  </property>
</Properties>
</file>